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rcRect l="6118" r="6118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1-0001-4000-8000-000000000000}"/>
              </a:ext>
            </a:extLst>
          </p:cNvPr>
          <p:cNvSpPr>
            <a:spLocks noGrp="1"/>
          </p:cNvSpPr>
          <p:nvPr/>
        </p:nvSpPr>
        <p:spPr>
          <a:xfrm>
            <a:off x="7086600" y="0"/>
            <a:ext cx="152400" cy="68580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1-0002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1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GRAN LOGIA NACIONAL VENEZOLANA · CAFÉ MASÓNICO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1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5905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154"/>
          </a:bodyPr>
          <a:lstStyle/>
          <a:p>
            <a:pPr algn="l">
              <a:defRPr sz="5850" b="1">
                <a:solidFill>
                  <a:srgbClr val="F4EFE3"/>
                </a:solidFill>
                <a:latin typeface="Georgia"/>
                <a:ea typeface="Georgia"/>
                <a:cs typeface="Georgia"/>
              </a:defRPr>
            </a:pPr>
            <a:r>
              <a:rPr sz="5850" b="1">
                <a:solidFill>
                  <a:srgbClr val="F4EFE3"/>
                </a:solidFill>
                <a:latin typeface="Georgia"/>
                <a:ea typeface="Georgia"/>
                <a:cs typeface="Georgia"/>
              </a:rPr>
              <a:t>EL LEAL</a:t>
            </a:r>
          </a:p>
          <a:p>
            <a:pPr algn="l">
              <a:defRPr sz="5850" b="1">
                <a:solidFill>
                  <a:srgbClr val="F4EFE3"/>
                </a:solidFill>
                <a:latin typeface="Georgia"/>
                <a:ea typeface="Georgia"/>
                <a:cs typeface="Georgia"/>
              </a:defRPr>
            </a:pPr>
            <a:r>
              <a:rPr sz="5850" b="1">
                <a:solidFill>
                  <a:srgbClr val="F4EFE3"/>
                </a:solidFill>
                <a:latin typeface="Georgia"/>
                <a:ea typeface="Georgia"/>
                <a:cs typeface="Georgia"/>
              </a:rPr>
              <a:t>AMIGO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00000001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3190875"/>
            <a:ext cx="914400" cy="0"/>
          </a:xfrm>
          <a:prstGeom prst="line">
            <a:avLst/>
          </a:prstGeom>
          <a:noFill/>
          <a:ln w="4762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1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3524250"/>
            <a:ext cx="5619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250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La importancia de los caninos</a:t>
            </a:r>
          </a:p>
          <a:p>
            <a:pPr algn="l">
              <a:defRPr sz="2250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en situaciones de desastre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1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2190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PONENTE ESPECIAL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1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3810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H∴ Milko Marrero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1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5638800"/>
            <a:ext cx="4476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Instructor de Fuerzas Especiales K9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1-000A-4000-8000-000000000000}"/>
              </a:ext>
            </a:extLst>
          </p:cNvPr>
          <p:cNvSpPr>
            <a:spLocks noGrp="1"/>
          </p:cNvSpPr>
          <p:nvPr/>
        </p:nvSpPr>
        <p:spPr>
          <a:xfrm>
            <a:off x="10572750" y="495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EXPOSICIÓN</a:t>
            </a:r>
          </a:p>
        </p:txBody>
      </p:sp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2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2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2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2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1143000"/>
            <a:ext cx="6381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UNA CONVERSACIÓN SOBRE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2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7239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496" lnSpcReduction="10000"/>
          </a:bodyPr>
          <a:lstStyle/>
          <a:p>
            <a:pPr algn="l">
              <a:defRPr sz="61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61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RESCATE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2-0006-4000-8000-000000000000}"/>
              </a:ext>
            </a:extLst>
          </p:cNvPr>
          <p:cNvSpPr>
            <a:spLocks noGrp="1"/>
          </p:cNvSpPr>
          <p:nvPr/>
        </p:nvSpPr>
        <p:spPr>
          <a:xfrm>
            <a:off x="3524250" y="2781300"/>
            <a:ext cx="7239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496" lnSpcReduction="10000"/>
          </a:bodyPr>
          <a:lstStyle/>
          <a:p>
            <a:pPr algn="l">
              <a:defRPr sz="615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615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SERVICIO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2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3962400"/>
            <a:ext cx="100012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496" lnSpcReduction="10000"/>
          </a:bodyPr>
          <a:lstStyle/>
          <a:p>
            <a:pPr algn="l">
              <a:defRPr sz="61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61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PREPARACIÓN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2-0008-4000-8000-000000000000}"/>
              </a:ext>
            </a:extLst>
          </p:cNvPr>
          <p:cNvSpPr>
            <a:spLocks noGrp="1"/>
          </p:cNvSpPr>
          <p:nvPr/>
        </p:nvSpPr>
        <p:spPr>
          <a:xfrm>
            <a:off x="9334500" y="1181100"/>
            <a:ext cx="1714500" cy="1524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00000002-0009-4000-8000-000000000000}"/>
              </a:ext>
            </a:extLst>
          </p:cNvPr>
          <p:cNvSpPr>
            <a:spLocks noGrp="1"/>
          </p:cNvSpPr>
          <p:nvPr/>
        </p:nvSpPr>
        <p:spPr>
          <a:xfrm>
            <a:off x="7858125" y="1333500"/>
            <a:ext cx="2000250" cy="3619500"/>
          </a:xfrm>
          <a:prstGeom prst="line">
            <a:avLst/>
          </a:prstGeom>
          <a:noFill/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2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001000" y="2038350"/>
            <a:ext cx="3238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3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H∴ MILKO MARRERO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2-000B-4000-8000-000000000000}"/>
              </a:ext>
            </a:extLst>
          </p:cNvPr>
          <p:cNvSpPr>
            <a:spLocks noGrp="1"/>
          </p:cNvSpPr>
          <p:nvPr/>
        </p:nvSpPr>
        <p:spPr>
          <a:xfrm>
            <a:off x="7715250" y="2362200"/>
            <a:ext cx="352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20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Instructor de Fuerzas Especiales K9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2-000C-4000-8000-000000000000}"/>
              </a:ext>
            </a:extLst>
          </p:cNvPr>
          <p:cNvSpPr>
            <a:spLocks noGrp="1"/>
          </p:cNvSpPr>
          <p:nvPr/>
        </p:nvSpPr>
        <p:spPr>
          <a:xfrm>
            <a:off x="8001000" y="5219700"/>
            <a:ext cx="323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2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Salón APA · GLNV</a:t>
            </a:r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00000002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2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2-000F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3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3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3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3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95250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MILKO MARRERO FORMA BINOMIOS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3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65722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Para operar donde</a:t>
            </a:r>
          </a:p>
          <a:p>
            <a:pPr algn="l">
              <a:defRPr sz="39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cada minuto cuenta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3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6000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Especialista en formación, adiestramiento y despliegue operativo para escenarios de alto riesgo y catástrofes naturales.</a:t>
            </a:r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00000003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9055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3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3-0009-4000-8000-000000000000}"/>
              </a:ext>
            </a:extLst>
          </p:cNvPr>
          <p:cNvSpPr>
            <a:spLocks noGrp="1"/>
          </p:cNvSpPr>
          <p:nvPr/>
        </p:nvSpPr>
        <p:spPr>
          <a:xfrm>
            <a:off x="1181100" y="43815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Localización de sobrevivientes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3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8958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3-000B-4000-8000-000000000000}"/>
              </a:ext>
            </a:extLst>
          </p:cNvPr>
          <p:cNvSpPr>
            <a:spLocks noGrp="1"/>
          </p:cNvSpPr>
          <p:nvPr/>
        </p:nvSpPr>
        <p:spPr>
          <a:xfrm>
            <a:off x="1181100" y="4876800"/>
            <a:ext cx="533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31"/>
          </a:bodyPr>
          <a:lstStyle/>
          <a:p>
            <a:pPr algn="l">
              <a:defRPr sz="157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Respuesta rápida ante colapsos e inundaciones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3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3-000D-4000-8000-000000000000}"/>
              </a:ext>
            </a:extLst>
          </p:cNvPr>
          <p:cNvSpPr>
            <a:spLocks noGrp="1"/>
          </p:cNvSpPr>
          <p:nvPr/>
        </p:nvSpPr>
        <p:spPr>
          <a:xfrm>
            <a:off x="1181100" y="54483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Prevención y servicio comunitario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3"/>
          <a:srcRect l="6565" r="6565"/>
          <a:stretch>
            <a:fillRect/>
          </a:stretch>
        </p:blipFill>
        <p:spPr>
          <a:xfrm>
            <a:off x="7524750" y="1123950"/>
            <a:ext cx="3867150" cy="36957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3-000E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4819650"/>
            <a:ext cx="3867150" cy="13335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3-000F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51054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VÉRTICE K9</a:t>
            </a:r>
          </a:p>
        </p:txBody>
      </p:sp>
      <p:sp>
        <p:nvSpPr>
          <p:cNvPr id="17" name="Conector recto 16">
            <a:extLst>
              <a:ext uri="{FF2B5EF4-FFF2-40B4-BE49-F238E27FC236}">
                <a16:creationId xmlns:a16="http://schemas.microsoft.com/office/drawing/2014/main" id="{00000003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000003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3-0012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0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00000004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4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4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4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933450"/>
            <a:ext cx="666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¿POR QUÉ CANINOS EN EMERGENCIAS?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4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7239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34" lnSpcReduction="10000"/>
          </a:bodyPr>
          <a:lstStyle/>
          <a:p>
            <a:pPr algn="l">
              <a:defRPr sz="367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67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El canino funciona como</a:t>
            </a:r>
          </a:p>
          <a:p>
            <a:pPr algn="l">
              <a:defRPr sz="367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67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un sensor vivo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4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4762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806" lnSpcReduction="10000"/>
          </a:bodyPr>
          <a:lstStyle/>
          <a:p>
            <a:pPr algn="l">
              <a:defRPr sz="5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10.000–</a:t>
            </a:r>
          </a:p>
          <a:p>
            <a:pPr algn="l">
              <a:defRPr sz="5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100.000×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4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4000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mayor sensibilidad olfativa que la humana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0000004-0008-4000-8000-000000000000}"/>
              </a:ext>
            </a:extLst>
          </p:cNvPr>
          <p:cNvSpPr>
            <a:spLocks noGrp="1"/>
          </p:cNvSpPr>
          <p:nvPr/>
        </p:nvSpPr>
        <p:spPr>
          <a:xfrm>
            <a:off x="5886450" y="1600200"/>
            <a:ext cx="0" cy="3524250"/>
          </a:xfrm>
          <a:prstGeom prst="line">
            <a:avLst/>
          </a:prstGeom>
          <a:noFill/>
          <a:ln w="19050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4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167640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OLFATO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4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2057400"/>
            <a:ext cx="4476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181"/>
          </a:bodyPr>
          <a:lstStyle/>
          <a:p>
            <a:pPr algn="l">
              <a:defRPr sz="1800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Detecta señales de vida bajo escombros, tierra o vegetación densa cuando otros recursos resultan limitados.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4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358140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AGILIDAD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4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3962400"/>
            <a:ext cx="4476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Se desplaza sobre estructuras inestables y terrenos inaccesibles, cubriendo grandes áreas con rapidez.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4-000D-4000-8000-000000000000}"/>
              </a:ext>
            </a:extLst>
          </p:cNvPr>
          <p:cNvSpPr>
            <a:spLocks noGrp="1"/>
          </p:cNvSpPr>
          <p:nvPr/>
        </p:nvSpPr>
        <p:spPr>
          <a:xfrm>
            <a:off x="10382250" y="1085850"/>
            <a:ext cx="857250" cy="1143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4" name="Conector recto 13">
            <a:extLst>
              <a:ext uri="{FF2B5EF4-FFF2-40B4-BE49-F238E27FC236}">
                <a16:creationId xmlns:a16="http://schemas.microsoft.com/office/drawing/2014/main" id="{00000004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4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4-0010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rcRect l="2066" r="2066"/>
          <a:stretch>
            <a:fillRect/>
          </a:stretch>
        </p:blipFill>
        <p:spPr>
          <a:xfrm>
            <a:off x="6667500" y="0"/>
            <a:ext cx="552450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5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515100" y="0"/>
            <a:ext cx="152400" cy="68580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5-0002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5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LA HORA DORADA DEL RESCATE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5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53340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295" lnSpcReduction="10000"/>
          </a:bodyPr>
          <a:lstStyle/>
          <a:p>
            <a:pPr algn="l">
              <a:defRPr sz="36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La ventana de rescate</a:t>
            </a:r>
          </a:p>
          <a:p>
            <a:pPr algn="l">
              <a:defRPr sz="36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se mide en horas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5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40957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8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8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72 h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5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4953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Periodo crítico tras un desastre para localizar víctimas atrapadas.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0000005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49530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5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1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20 min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5-0009-4000-8000-000000000000}"/>
              </a:ext>
            </a:extLst>
          </p:cNvPr>
          <p:cNvSpPr>
            <a:spLocks noGrp="1"/>
          </p:cNvSpPr>
          <p:nvPr/>
        </p:nvSpPr>
        <p:spPr>
          <a:xfrm>
            <a:off x="2533650" y="4953000"/>
            <a:ext cx="31051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para inspeccionar un área que podría requerir horas de búsqueda física humana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5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924550" y="638175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0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00000006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6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6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6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76300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CADA ENTORNO EXIGE UNA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6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7810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Especialidad K9 distinta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00000006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104775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00000006-0007-4000-8000-000000000000}"/>
              </a:ext>
            </a:extLst>
          </p:cNvPr>
          <p:cNvSpPr>
            <a:spLocks noGrp="1"/>
          </p:cNvSpPr>
          <p:nvPr/>
        </p:nvSpPr>
        <p:spPr>
          <a:xfrm>
            <a:off x="4076700" y="2209800"/>
            <a:ext cx="0" cy="314325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0000006-0008-4000-8000-000000000000}"/>
              </a:ext>
            </a:extLst>
          </p:cNvPr>
          <p:cNvSpPr>
            <a:spLocks noGrp="1"/>
          </p:cNvSpPr>
          <p:nvPr/>
        </p:nvSpPr>
        <p:spPr>
          <a:xfrm>
            <a:off x="7620000" y="2209800"/>
            <a:ext cx="0" cy="314325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6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8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6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ESCOMBROS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6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00450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Detecta aroma humano vivo en estructuras colapsadas por terremotos o explosiones.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6-000C-4000-8000-000000000000}"/>
              </a:ext>
            </a:extLst>
          </p:cNvPr>
          <p:cNvSpPr>
            <a:spLocks noGrp="1"/>
          </p:cNvSpPr>
          <p:nvPr/>
        </p:nvSpPr>
        <p:spPr>
          <a:xfrm>
            <a:off x="4476750" y="2476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8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6-000D-4000-8000-000000000000}"/>
              </a:ext>
            </a:extLst>
          </p:cNvPr>
          <p:cNvSpPr>
            <a:spLocks noGrp="1"/>
          </p:cNvSpPr>
          <p:nvPr/>
        </p:nvSpPr>
        <p:spPr>
          <a:xfrm>
            <a:off x="4476750" y="31051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GRANDES ÁREAS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6-000E-4000-8000-000000000000}"/>
              </a:ext>
            </a:extLst>
          </p:cNvPr>
          <p:cNvSpPr>
            <a:spLocks noGrp="1"/>
          </p:cNvSpPr>
          <p:nvPr/>
        </p:nvSpPr>
        <p:spPr>
          <a:xfrm>
            <a:off x="4476750" y="3600450"/>
            <a:ext cx="2667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131"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Rastrea partículas desplazadas por el viento en bosques, deslizamientos y zonas rurales.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6-000F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2476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8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6-0010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31051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BÚSQUEDA ACUÁTICA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0000006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3600450"/>
            <a:ext cx="3048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Identifica emanaciones asociadas a víctimas sumergidas en inundaciones o cuerpos de agua.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000006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2857500" cy="9525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6-0013-4000-8000-000000000000}"/>
              </a:ext>
            </a:extLst>
          </p:cNvPr>
          <p:cNvSpPr>
            <a:spLocks noGrp="1"/>
          </p:cNvSpPr>
          <p:nvPr/>
        </p:nvSpPr>
        <p:spPr>
          <a:xfrm>
            <a:off x="4476750" y="5124450"/>
            <a:ext cx="2667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6-0014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5124450"/>
            <a:ext cx="3048000" cy="9525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00000006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000006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0000006-0017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0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7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7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7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rcRect t="409" b="409"/>
          <a:stretch>
            <a:fillRect/>
          </a:stretch>
        </p:blipFill>
        <p:spPr>
          <a:xfrm>
            <a:off x="609600" y="1181100"/>
            <a:ext cx="4514850" cy="47625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7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047750"/>
            <a:ext cx="4514850" cy="1333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7-0005-4000-8000-000000000000}"/>
              </a:ext>
            </a:extLst>
          </p:cNvPr>
          <p:cNvSpPr>
            <a:spLocks noGrp="1"/>
          </p:cNvSpPr>
          <p:nvPr/>
        </p:nvSpPr>
        <p:spPr>
          <a:xfrm>
            <a:off x="5695950" y="971550"/>
            <a:ext cx="571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LA PREPARACIÓN COMIENZA ANTES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7-0006-4000-8000-000000000000}"/>
              </a:ext>
            </a:extLst>
          </p:cNvPr>
          <p:cNvSpPr>
            <a:spLocks noGrp="1"/>
          </p:cNvSpPr>
          <p:nvPr/>
        </p:nvSpPr>
        <p:spPr>
          <a:xfrm>
            <a:off x="5695950" y="1333500"/>
            <a:ext cx="571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890"/>
          </a:bodyPr>
          <a:lstStyle/>
          <a:p>
            <a:pPr algn="l">
              <a:defRPr sz="34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Del entrenamiento operativo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7-0007-4000-8000-000000000000}"/>
              </a:ext>
            </a:extLst>
          </p:cNvPr>
          <p:cNvSpPr>
            <a:spLocks noGrp="1"/>
          </p:cNvSpPr>
          <p:nvPr/>
        </p:nvSpPr>
        <p:spPr>
          <a:xfrm>
            <a:off x="5695950" y="2247900"/>
            <a:ext cx="1714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48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3–16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7-0008-4000-8000-000000000000}"/>
              </a:ext>
            </a:extLst>
          </p:cNvPr>
          <p:cNvSpPr>
            <a:spLocks noGrp="1"/>
          </p:cNvSpPr>
          <p:nvPr/>
        </p:nvSpPr>
        <p:spPr>
          <a:xfrm>
            <a:off x="7505700" y="2533650"/>
            <a:ext cx="1809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SEMANAS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7-0009-4000-8000-000000000000}"/>
              </a:ext>
            </a:extLst>
          </p:cNvPr>
          <p:cNvSpPr>
            <a:spLocks noGrp="1"/>
          </p:cNvSpPr>
          <p:nvPr/>
        </p:nvSpPr>
        <p:spPr>
          <a:xfrm>
            <a:off x="5695950" y="3143250"/>
            <a:ext cx="5334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La socialización temprana construye un temperamento equilibrado ante estímulos, entornos, ruidos, personas y animales.</a:t>
            </a: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00000007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905500" y="4362450"/>
            <a:ext cx="0" cy="1295400"/>
          </a:xfrm>
          <a:prstGeom prst="line">
            <a:avLst/>
          </a:prstGeom>
          <a:noFill/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7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430530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HABITUACIÓN AMBIENTAL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7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4591050"/>
            <a:ext cx="447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Motores, sirenas, humo y chispas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7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504825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RESILIENCIA EMOCIONAL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7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5334000"/>
            <a:ext cx="447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Neutralidad ante multitudes y pánico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7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579120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PROPIOCEPCIÓN</a:t>
            </a:r>
          </a:p>
        </p:txBody>
      </p:sp>
      <p:sp>
        <p:nvSpPr>
          <p:cNvPr id="17" name="Conector recto 16">
            <a:extLst>
              <a:ext uri="{FF2B5EF4-FFF2-40B4-BE49-F238E27FC236}">
                <a16:creationId xmlns:a16="http://schemas.microsoft.com/office/drawing/2014/main" id="{00000007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000007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7-0012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0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rcRect l="21543" r="21543"/>
          <a:stretch>
            <a:fillRect/>
          </a:stretch>
        </p:blipFill>
        <p:spPr>
          <a:xfrm>
            <a:off x="0" y="0"/>
            <a:ext cx="6191250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8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38850" y="0"/>
            <a:ext cx="152400" cy="68580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8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191250" y="0"/>
            <a:ext cx="600075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8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5524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EL VÍNCULO: LA SINERGIA DEL BINOMIO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8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990600"/>
            <a:ext cx="476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Una sola unidad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8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1771650"/>
            <a:ext cx="4095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61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61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50/50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8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2990850"/>
            <a:ext cx="4476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759"/>
          </a:bodyPr>
          <a:lstStyle/>
          <a:p>
            <a:pPr algn="l">
              <a:defRPr sz="1725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El perro de rescate y su instructor forman un equipo inseparable: la confianza recíproca sostiene el éxito operativo.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0000008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4286250"/>
            <a:ext cx="447675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8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455295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LECTURA CORPORAL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8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972550" y="45529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2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Orejas, cola y respiración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8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501015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APOYO EMOCIONAL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8-000B-4000-8000-000000000000}"/>
              </a:ext>
            </a:extLst>
          </p:cNvPr>
          <p:cNvSpPr>
            <a:spLocks noGrp="1"/>
          </p:cNvSpPr>
          <p:nvPr/>
        </p:nvSpPr>
        <p:spPr>
          <a:xfrm>
            <a:off x="8782050" y="50101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79"/>
          </a:bodyPr>
          <a:lstStyle/>
          <a:p>
            <a:pPr algn="r">
              <a:defRPr sz="12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Resistencia en jornadas largas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8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686550" y="54673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EL JUEGO COMO MOTOR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8-000D-4000-8000-000000000000}"/>
              </a:ext>
            </a:extLst>
          </p:cNvPr>
          <p:cNvSpPr>
            <a:spLocks noGrp="1"/>
          </p:cNvSpPr>
          <p:nvPr/>
        </p:nvSpPr>
        <p:spPr>
          <a:xfrm>
            <a:off x="8972550" y="54673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2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Recompensa compartida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8-000E-4000-8000-000000000000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0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00000009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9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9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9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666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TÉCNICAS MODERNAS DE ENTRENAMIENTO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9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76350"/>
            <a:ext cx="6762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000" lnSpcReduction="10000"/>
          </a:bodyPr>
          <a:lstStyle/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Canalizar el instinto</a:t>
            </a:r>
          </a:p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sin generar temor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00000009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1038225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9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990850"/>
            <a:ext cx="857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1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9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REFUERZO POSITIVO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9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Premios, mordedores y felicitaciones fijan conductas deseadas sin estrés.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9-000A-4000-8000-000000000000}"/>
              </a:ext>
            </a:extLst>
          </p:cNvPr>
          <p:cNvSpPr>
            <a:spLocks noGrp="1"/>
          </p:cNvSpPr>
          <p:nvPr/>
        </p:nvSpPr>
        <p:spPr>
          <a:xfrm>
            <a:off x="3771900" y="2876550"/>
            <a:ext cx="95250" cy="23622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9-000B-4000-8000-000000000000}"/>
              </a:ext>
            </a:extLst>
          </p:cNvPr>
          <p:cNvSpPr>
            <a:spLocks noGrp="1"/>
          </p:cNvSpPr>
          <p:nvPr/>
        </p:nvSpPr>
        <p:spPr>
          <a:xfrm>
            <a:off x="4267200" y="2990850"/>
            <a:ext cx="857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1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9-000C-4000-8000-000000000000}"/>
              </a:ext>
            </a:extLst>
          </p:cNvPr>
          <p:cNvSpPr>
            <a:spLocks noGrp="1"/>
          </p:cNvSpPr>
          <p:nvPr/>
        </p:nvSpPr>
        <p:spPr>
          <a:xfrm>
            <a:off x="4267200" y="371475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MOLDEAMIENTO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9-000D-4000-8000-000000000000}"/>
              </a:ext>
            </a:extLst>
          </p:cNvPr>
          <p:cNvSpPr>
            <a:spLocks noGrp="1"/>
          </p:cNvSpPr>
          <p:nvPr/>
        </p:nvSpPr>
        <p:spPr>
          <a:xfrm>
            <a:off x="4267200" y="4171950"/>
            <a:ext cx="2952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Los ejercicios complejos se dividen en pasos que el canino resuelve de forma voluntaria.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9-000E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2876550"/>
            <a:ext cx="95250" cy="236220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9-000F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2990850"/>
            <a:ext cx="857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15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9-0010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371475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CANALIZACIÓN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0000009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4171950"/>
            <a:ext cx="3048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El impulso natural de caza y presa se convierte en búsqueda metódica del olor objetivo.</a:t>
            </a:r>
          </a:p>
        </p:txBody>
      </p:sp>
      <p:sp>
        <p:nvSpPr>
          <p:cNvPr id="18" name="Conector recto 17">
            <a:extLst>
              <a:ext uri="{FF2B5EF4-FFF2-40B4-BE49-F238E27FC236}">
                <a16:creationId xmlns:a16="http://schemas.microsoft.com/office/drawing/2014/main" id="{00000009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9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9-0014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00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0000000A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A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A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A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76300"/>
            <a:ext cx="685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LA AUTONOMÍA OPERATIVA SE CONSTRUYE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A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76350"/>
            <a:ext cx="666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En cuatro fases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0000000A-0006-4000-8000-000000000000}"/>
              </a:ext>
            </a:extLst>
          </p:cNvPr>
          <p:cNvSpPr>
            <a:spLocks noGrp="1"/>
          </p:cNvSpPr>
          <p:nvPr/>
        </p:nvSpPr>
        <p:spPr>
          <a:xfrm>
            <a:off x="1047750" y="2857500"/>
            <a:ext cx="9715500" cy="0"/>
          </a:xfrm>
          <a:prstGeom prst="line">
            <a:avLst/>
          </a:prstGeom>
          <a:noFill/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00000A-0007-4000-8000-000000000000}"/>
              </a:ext>
            </a:extLst>
          </p:cNvPr>
          <p:cNvSpPr>
            <a:spLocks noGrp="1"/>
          </p:cNvSpPr>
          <p:nvPr/>
        </p:nvSpPr>
        <p:spPr>
          <a:xfrm>
            <a:off x="933450" y="2743200"/>
            <a:ext cx="228600" cy="228600"/>
          </a:xfrm>
          <a:prstGeom prst="ellipse">
            <a:avLst/>
          </a:prstGeom>
          <a:solidFill>
            <a:srgbClr val="07111F"/>
          </a:solidFill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000000A-0008-4000-8000-000000000000}"/>
              </a:ext>
            </a:extLst>
          </p:cNvPr>
          <p:cNvSpPr>
            <a:spLocks noGrp="1"/>
          </p:cNvSpPr>
          <p:nvPr/>
        </p:nvSpPr>
        <p:spPr>
          <a:xfrm>
            <a:off x="4171950" y="2743200"/>
            <a:ext cx="228600" cy="228600"/>
          </a:xfrm>
          <a:prstGeom prst="ellipse">
            <a:avLst/>
          </a:prstGeom>
          <a:solidFill>
            <a:srgbClr val="07111F"/>
          </a:solidFill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000000A-0009-4000-8000-000000000000}"/>
              </a:ext>
            </a:extLst>
          </p:cNvPr>
          <p:cNvSpPr>
            <a:spLocks noGrp="1"/>
          </p:cNvSpPr>
          <p:nvPr/>
        </p:nvSpPr>
        <p:spPr>
          <a:xfrm>
            <a:off x="7410450" y="2743200"/>
            <a:ext cx="228600" cy="228600"/>
          </a:xfrm>
          <a:prstGeom prst="ellipse">
            <a:avLst/>
          </a:prstGeom>
          <a:solidFill>
            <a:srgbClr val="07111F"/>
          </a:solidFill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000000A-000A-4000-8000-000000000000}"/>
              </a:ext>
            </a:extLst>
          </p:cNvPr>
          <p:cNvSpPr>
            <a:spLocks noGrp="1"/>
          </p:cNvSpPr>
          <p:nvPr/>
        </p:nvSpPr>
        <p:spPr>
          <a:xfrm>
            <a:off x="10648950" y="2743200"/>
            <a:ext cx="228600" cy="228600"/>
          </a:xfrm>
          <a:prstGeom prst="ellipse">
            <a:avLst/>
          </a:prstGeom>
          <a:solidFill>
            <a:srgbClr val="07111F"/>
          </a:solidFill>
          <a:ln w="28575">
            <a:solidFill>
              <a:srgbClr val="C9A23C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A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2669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A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SOCIALIZACIÓN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A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004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Ruidos, maquinaria, fuego y superficies inestables.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A-000E-4000-8000-000000000000}"/>
              </a:ext>
            </a:extLst>
          </p:cNvPr>
          <p:cNvSpPr>
            <a:spLocks noGrp="1"/>
          </p:cNvSpPr>
          <p:nvPr/>
        </p:nvSpPr>
        <p:spPr>
          <a:xfrm>
            <a:off x="3848100" y="22669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A-000F-4000-8000-000000000000}"/>
              </a:ext>
            </a:extLst>
          </p:cNvPr>
          <p:cNvSpPr>
            <a:spLocks noGrp="1"/>
          </p:cNvSpPr>
          <p:nvPr/>
        </p:nvSpPr>
        <p:spPr>
          <a:xfrm>
            <a:off x="3848100" y="321945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OLOR + JUEGO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A-0010-4000-8000-000000000000}"/>
              </a:ext>
            </a:extLst>
          </p:cNvPr>
          <p:cNvSpPr>
            <a:spLocks noGrp="1"/>
          </p:cNvSpPr>
          <p:nvPr/>
        </p:nvSpPr>
        <p:spPr>
          <a:xfrm>
            <a:off x="3848100" y="36004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Localizar el efluvio humano activa la recompensa.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000000A-0011-4000-8000-000000000000}"/>
              </a:ext>
            </a:extLst>
          </p:cNvPr>
          <p:cNvSpPr>
            <a:spLocks noGrp="1"/>
          </p:cNvSpPr>
          <p:nvPr/>
        </p:nvSpPr>
        <p:spPr>
          <a:xfrm>
            <a:off x="7086600" y="22669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00000A-0012-4000-8000-000000000000}"/>
              </a:ext>
            </a:extLst>
          </p:cNvPr>
          <p:cNvSpPr>
            <a:spLocks noGrp="1"/>
          </p:cNvSpPr>
          <p:nvPr/>
        </p:nvSpPr>
        <p:spPr>
          <a:xfrm>
            <a:off x="7086600" y="321945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DISCRIMINACIÓN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A-0013-4000-8000-000000000000}"/>
              </a:ext>
            </a:extLst>
          </p:cNvPr>
          <p:cNvSpPr>
            <a:spLocks noGrp="1"/>
          </p:cNvSpPr>
          <p:nvPr/>
        </p:nvSpPr>
        <p:spPr>
          <a:xfrm>
            <a:off x="7086600" y="36004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Ignorar contaminantes y señalar la fuente con precisión.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A-0014-4000-8000-000000000000}"/>
              </a:ext>
            </a:extLst>
          </p:cNvPr>
          <p:cNvSpPr>
            <a:spLocks noGrp="1"/>
          </p:cNvSpPr>
          <p:nvPr/>
        </p:nvSpPr>
        <p:spPr>
          <a:xfrm>
            <a:off x="10325100" y="22669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000000A-0015-4000-8000-000000000000}"/>
              </a:ext>
            </a:extLst>
          </p:cNvPr>
          <p:cNvSpPr>
            <a:spLocks noGrp="1"/>
          </p:cNvSpPr>
          <p:nvPr/>
        </p:nvSpPr>
        <p:spPr>
          <a:xfrm>
            <a:off x="9620250" y="32194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CERTIFICACIÓN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00000A-0016-4000-8000-000000000000}"/>
              </a:ext>
            </a:extLst>
          </p:cNvPr>
          <p:cNvSpPr>
            <a:spLocks noGrp="1"/>
          </p:cNvSpPr>
          <p:nvPr/>
        </p:nvSpPr>
        <p:spPr>
          <a:xfrm>
            <a:off x="9086850" y="3600450"/>
            <a:ext cx="23431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4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Pruebas rigurosas bajo estándares IRO / INSARAG.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000000A-001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10820400" cy="9525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0000000A-001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000000A-001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000000A-001A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B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B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B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B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76300"/>
            <a:ext cx="619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ENTRENAMIENTO PRÁCTICO EN CAMPO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B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5429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167" lnSpcReduction="10000"/>
          </a:bodyPr>
          <a:lstStyle/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La técnica se vuelve</a:t>
            </a:r>
          </a:p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respuesta real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B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49530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Las simulaciones someten al binomio a escombreras, túneles confinados y estructuras destruidas para aproximarse a la presión real de una operación.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00000B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152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FIGURANTES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00000B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4953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4EFE3"/>
                </a:solidFill>
                <a:latin typeface="Aptos"/>
                <a:ea typeface="Aptos"/>
                <a:cs typeface="Aptos"/>
              </a:rPr>
              <a:t>Personas ocultas premian al perro al ser localizadas y convierten el rescate en la actividad más gratificante de su entrenamiento.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rcRect t="2767" b="2767"/>
          <a:stretch>
            <a:fillRect/>
          </a:stretch>
        </p:blipFill>
        <p:spPr>
          <a:xfrm>
            <a:off x="6286500" y="1257300"/>
            <a:ext cx="5143500" cy="37909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B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0" y="5048250"/>
            <a:ext cx="5143500" cy="13335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B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0" y="5353050"/>
            <a:ext cx="514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VELOCIDAD · PRECISIÓN · CONFIANZA</a:t>
            </a:r>
          </a:p>
        </p:txBody>
      </p:sp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0000000B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B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B-000D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00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0000000C-0001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00000C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286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CAFÉ MASÓNICO · GRAN LOGIA NACIONAL VENEZOLANA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00000C-0003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00000C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876300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LA BIOLOGÍA EXPLICA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000000C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276350"/>
            <a:ext cx="723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75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La velocidad del rescate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0000000C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108204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0000000C-0007-4000-8000-000000000000}"/>
              </a:ext>
            </a:extLst>
          </p:cNvPr>
          <p:cNvSpPr>
            <a:spLocks noGrp="1"/>
          </p:cNvSpPr>
          <p:nvPr/>
        </p:nvSpPr>
        <p:spPr>
          <a:xfrm>
            <a:off x="4057650" y="2324100"/>
            <a:ext cx="0" cy="314325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000000C-0008-4000-8000-000000000000}"/>
              </a:ext>
            </a:extLst>
          </p:cNvPr>
          <p:cNvSpPr>
            <a:spLocks noGrp="1"/>
          </p:cNvSpPr>
          <p:nvPr/>
        </p:nvSpPr>
        <p:spPr>
          <a:xfrm>
            <a:off x="7753350" y="2324100"/>
            <a:ext cx="0" cy="314325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C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304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1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300M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C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3380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RECEPTORES OLFATIVOS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C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Frente a aproximadamente 5 millones en el ser humano.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C-000C-4000-8000-000000000000}"/>
              </a:ext>
            </a:extLst>
          </p:cNvPr>
          <p:cNvSpPr>
            <a:spLocks noGrp="1"/>
          </p:cNvSpPr>
          <p:nvPr/>
        </p:nvSpPr>
        <p:spPr>
          <a:xfrm>
            <a:off x="4591050" y="2724150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1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72h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C-000D-4000-8000-000000000000}"/>
              </a:ext>
            </a:extLst>
          </p:cNvPr>
          <p:cNvSpPr>
            <a:spLocks noGrp="1"/>
          </p:cNvSpPr>
          <p:nvPr/>
        </p:nvSpPr>
        <p:spPr>
          <a:xfrm>
            <a:off x="4591050" y="373380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VENTANA VITAL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C-000E-4000-8000-000000000000}"/>
              </a:ext>
            </a:extLst>
          </p:cNvPr>
          <p:cNvSpPr>
            <a:spLocks noGrp="1"/>
          </p:cNvSpPr>
          <p:nvPr/>
        </p:nvSpPr>
        <p:spPr>
          <a:xfrm>
            <a:off x="4591050" y="4171950"/>
            <a:ext cx="2571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Periodo crítico de respuesta inmediata tras el desastre.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000000C-000F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2724150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100" b="1">
                <a:solidFill>
                  <a:srgbClr val="C9A23C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C9A23C"/>
                </a:solidFill>
                <a:latin typeface="Aptos"/>
                <a:ea typeface="Aptos"/>
                <a:cs typeface="Aptos"/>
              </a:rPr>
              <a:t>10×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000000C-0010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37338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4EFE3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EFE3"/>
                </a:solidFill>
                <a:latin typeface="Aptos"/>
                <a:ea typeface="Aptos"/>
                <a:cs typeface="Aptos"/>
              </a:rPr>
              <a:t>MAYOR EFICIENCIA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000000C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4171950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AAB2C0"/>
                </a:solidFill>
                <a:latin typeface="Aptos"/>
                <a:ea typeface="Aptos"/>
                <a:cs typeface="Aptos"/>
              </a:rPr>
              <a:t>Velocidad de cobertura comparada con el rastreo humano.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000000C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2857500" cy="1143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000000C-0013-4000-8000-000000000000}"/>
              </a:ext>
            </a:extLst>
          </p:cNvPr>
          <p:cNvSpPr>
            <a:spLocks noGrp="1"/>
          </p:cNvSpPr>
          <p:nvPr/>
        </p:nvSpPr>
        <p:spPr>
          <a:xfrm>
            <a:off x="4591050" y="5219700"/>
            <a:ext cx="2571750" cy="114300"/>
          </a:xfrm>
          <a:prstGeom prst="rect">
            <a:avLst/>
          </a:prstGeom>
          <a:solidFill>
            <a:srgbClr val="C9A23C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000000C-0014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5219700"/>
            <a:ext cx="2857500" cy="114300"/>
          </a:xfrm>
          <a:prstGeom prst="rect">
            <a:avLst/>
          </a:prstGeom>
          <a:solidFill>
            <a:srgbClr val="7B1E2B"/>
          </a:solidFill>
          <a:ln w="0">
            <a:noFill/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0000000C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363200" cy="0"/>
          </a:xfrm>
          <a:prstGeom prst="line">
            <a:avLst/>
          </a:prstGeom>
          <a:noFill/>
          <a:ln w="9525">
            <a:solidFill>
              <a:srgbClr val="344154"/>
            </a:solidFill>
            <a:prstDash val="solid"/>
          </a:ln>
        </p:spPr>
        <p:txBody>
          <a:bodyPr/>
          <a:lstStyle/>
          <a:p>
            <a:endParaRPr lang="es-VE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00000C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714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EL LEAL AMIGO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000000C-0017-4000-8000-000000000000}"/>
              </a:ext>
            </a:extLst>
          </p:cNvPr>
          <p:cNvSpPr>
            <a:spLocks noGrp="1"/>
          </p:cNvSpPr>
          <p:nvPr/>
        </p:nvSpPr>
        <p:spPr>
          <a:xfrm>
            <a:off x="11163300" y="6362700"/>
            <a:ext cx="4191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>
                <a:solidFill>
                  <a:srgbClr val="AAB2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AB2C0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000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666</Words>
  <Application>Microsoft Office PowerPoint</Application>
  <PresentationFormat>Panorámica</PresentationFormat>
  <Paragraphs>157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</vt:lpstr>
      <vt:lpstr>Calibri</vt:lpstr>
      <vt:lpstr>Georgia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SIXTO LOPEZ</dc:creator>
  <cp:lastModifiedBy>SIXTO LOPEZ</cp:lastModifiedBy>
  <cp:revision>1</cp:revision>
  <dcterms:created xsi:type="dcterms:W3CDTF">2026-10-21T18:56:54Z</dcterms:created>
  <dcterms:modified xsi:type="dcterms:W3CDTF">2026-10-21T19:00:42Z</dcterms:modified>
</cp:coreProperties>
</file>